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9" r:id="rId3"/>
    <p:sldId id="264" r:id="rId4"/>
    <p:sldId id="265" r:id="rId5"/>
    <p:sldId id="262" r:id="rId6"/>
    <p:sldId id="266" r:id="rId7"/>
    <p:sldId id="267" r:id="rId8"/>
    <p:sldId id="268" r:id="rId9"/>
    <p:sldId id="25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3C7"/>
    <a:srgbClr val="236494"/>
    <a:srgbClr val="D4F1FF"/>
    <a:srgbClr val="AFCCE2"/>
    <a:srgbClr val="11487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2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4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0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7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3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5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1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4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2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0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1588009"/>
            <a:ext cx="9144000" cy="2014029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D</a:t>
            </a:r>
            <a:r>
              <a:rPr lang="en-US" sz="6600" dirty="0" smtClean="0"/>
              <a:t>igi</a:t>
            </a:r>
            <a:r>
              <a:rPr lang="en-US" sz="8800" dirty="0" smtClean="0">
                <a:solidFill>
                  <a:srgbClr val="FF0000"/>
                </a:solidFill>
              </a:rPr>
              <a:t>S</a:t>
            </a:r>
            <a:r>
              <a:rPr lang="en-US" sz="6600" dirty="0" smtClean="0"/>
              <a:t>olar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offer </a:t>
            </a:r>
            <a:r>
              <a:rPr lang="en-US" dirty="0" smtClean="0"/>
              <a:t>you more than more energy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137160" y="2267712"/>
            <a:ext cx="11905488" cy="1965960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328" y="345837"/>
            <a:ext cx="4978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+mj-lt"/>
                <a:ea typeface="+mj-ea"/>
                <a:cs typeface="+mj-cs"/>
              </a:rPr>
              <a:t>Team </a:t>
            </a:r>
            <a:r>
              <a:rPr lang="en-US" sz="6000" dirty="0" smtClean="0">
                <a:latin typeface="+mj-lt"/>
                <a:ea typeface="+mj-ea"/>
                <a:cs typeface="+mj-cs"/>
              </a:rPr>
              <a:t>Members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3" y="1719242"/>
            <a:ext cx="1845863" cy="1780592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646089"/>
            <a:ext cx="1964265" cy="1899683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50" y="1646090"/>
            <a:ext cx="1867159" cy="178308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448056" y="3789569"/>
            <a:ext cx="40233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Surachart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Burachum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Ph</a:t>
            </a:r>
            <a:r>
              <a:rPr lang="en-US" sz="2000" b="1" dirty="0" smtClean="0"/>
              <a:t> D.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Computer Science</a:t>
            </a:r>
          </a:p>
          <a:p>
            <a:r>
              <a:rPr lang="en-US" dirty="0">
                <a:solidFill>
                  <a:srgbClr val="FF0000"/>
                </a:solidFill>
              </a:rPr>
              <a:t>Position :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Lecture </a:t>
            </a:r>
            <a:r>
              <a:rPr lang="en-US" dirty="0"/>
              <a:t>&amp; </a:t>
            </a:r>
            <a:r>
              <a:rPr lang="en-US" dirty="0" smtClean="0"/>
              <a:t>Assistant Dean of Information Technology  </a:t>
            </a:r>
          </a:p>
          <a:p>
            <a:pPr lvl="1"/>
            <a:r>
              <a:rPr lang="en-US" dirty="0"/>
              <a:t>at Faculty of Management Science</a:t>
            </a:r>
          </a:p>
          <a:p>
            <a:pPr lvl="1"/>
            <a:r>
              <a:rPr lang="en-US" dirty="0" err="1" smtClean="0"/>
              <a:t>Chandrakasem</a:t>
            </a:r>
            <a:r>
              <a:rPr lang="en-US" dirty="0" smtClean="0"/>
              <a:t> </a:t>
            </a:r>
            <a:r>
              <a:rPr lang="en-US" dirty="0" err="1" smtClean="0"/>
              <a:t>Rajabhat</a:t>
            </a:r>
            <a:r>
              <a:rPr lang="en-US" dirty="0" smtClean="0"/>
              <a:t> University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07398" y="3789569"/>
            <a:ext cx="34977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Krontewin</a:t>
            </a:r>
            <a:r>
              <a:rPr lang="en-US" sz="2000" b="1" dirty="0"/>
              <a:t> </a:t>
            </a:r>
            <a:r>
              <a:rPr lang="en-US" sz="2000" b="1" dirty="0" err="1"/>
              <a:t>Boonchuay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Electrical Engineer</a:t>
            </a:r>
          </a:p>
          <a:p>
            <a:r>
              <a:rPr lang="en-US" dirty="0">
                <a:solidFill>
                  <a:srgbClr val="FF0000"/>
                </a:solidFill>
              </a:rPr>
              <a:t>Position :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Research Assistant, </a:t>
            </a:r>
          </a:p>
          <a:p>
            <a:pPr lvl="1"/>
            <a:r>
              <a:rPr lang="en-US" dirty="0" smtClean="0"/>
              <a:t>Faculty </a:t>
            </a:r>
            <a:r>
              <a:rPr lang="en-US" dirty="0"/>
              <a:t>of </a:t>
            </a:r>
            <a:r>
              <a:rPr lang="en-US" dirty="0" smtClean="0"/>
              <a:t>Engineering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 smtClean="0"/>
              <a:t>Chulalongkorn</a:t>
            </a:r>
            <a:r>
              <a:rPr lang="en-US" dirty="0" smtClean="0"/>
              <a:t> University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13065" y="3796055"/>
            <a:ext cx="33009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Prapat</a:t>
            </a:r>
            <a:r>
              <a:rPr lang="en-US" sz="2000" b="1" dirty="0"/>
              <a:t> </a:t>
            </a:r>
            <a:r>
              <a:rPr lang="en-US" sz="2000" b="1" dirty="0" err="1"/>
              <a:t>Chaiyasuk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Computer Science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Position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Senior BI Developer, Thai Beverage Public Company Limited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37213" r="831" b="19038"/>
          <a:stretch/>
        </p:blipFill>
        <p:spPr>
          <a:xfrm>
            <a:off x="2496311" y="2257456"/>
            <a:ext cx="8639937" cy="10535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6" y="1090742"/>
            <a:ext cx="8052054" cy="101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" b="42454"/>
          <a:stretch/>
        </p:blipFill>
        <p:spPr>
          <a:xfrm>
            <a:off x="3103245" y="4904762"/>
            <a:ext cx="8655558" cy="1266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6" y="3462028"/>
            <a:ext cx="8737854" cy="1105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94082" y="75079"/>
            <a:ext cx="33393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Problem…</a:t>
            </a:r>
            <a:endParaRPr lang="en-US" sz="60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95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5800" y="2039112"/>
            <a:ext cx="1134994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4Es</a:t>
            </a:r>
          </a:p>
          <a:p>
            <a:r>
              <a:rPr lang="en-GB" sz="3600" dirty="0" smtClean="0"/>
              <a:t>	</a:t>
            </a:r>
            <a:r>
              <a:rPr lang="en-GB" sz="4400" dirty="0" smtClean="0">
                <a:solidFill>
                  <a:srgbClr val="00B050"/>
                </a:solidFill>
              </a:rPr>
              <a:t>E</a:t>
            </a:r>
            <a:r>
              <a:rPr lang="en-GB" sz="4000" dirty="0" smtClean="0"/>
              <a:t>nvironment </a:t>
            </a:r>
            <a:r>
              <a:rPr lang="en-GB" sz="4000" dirty="0"/>
              <a:t>Friendly</a:t>
            </a:r>
            <a:endParaRPr lang="en-US" sz="4000" dirty="0"/>
          </a:p>
          <a:p>
            <a:r>
              <a:rPr lang="en-GB" sz="4000" dirty="0" smtClean="0"/>
              <a:t>	</a:t>
            </a:r>
            <a:r>
              <a:rPr lang="en-GB" sz="4000" dirty="0" smtClean="0">
                <a:solidFill>
                  <a:srgbClr val="0070C0"/>
                </a:solidFill>
              </a:rPr>
              <a:t>E</a:t>
            </a:r>
            <a:r>
              <a:rPr lang="en-GB" sz="4000" dirty="0" smtClean="0"/>
              <a:t>asy</a:t>
            </a:r>
            <a:r>
              <a:rPr lang="en-GB" sz="3600" dirty="0" smtClean="0"/>
              <a:t> to installation based on cost benefit &amp; maintenance</a:t>
            </a:r>
          </a:p>
          <a:p>
            <a:r>
              <a:rPr lang="en-GB" sz="4000" dirty="0" smtClean="0"/>
              <a:t>	</a:t>
            </a:r>
            <a:r>
              <a:rPr lang="en-GB" sz="4000" dirty="0" smtClean="0">
                <a:solidFill>
                  <a:srgbClr val="FF0000"/>
                </a:solidFill>
              </a:rPr>
              <a:t>E</a:t>
            </a:r>
            <a:r>
              <a:rPr lang="en-GB" sz="4000" dirty="0" smtClean="0"/>
              <a:t>fficiency</a:t>
            </a:r>
            <a:r>
              <a:rPr lang="en-GB" sz="3600" dirty="0" smtClean="0"/>
              <a:t> to optimize operation &amp;</a:t>
            </a:r>
            <a:r>
              <a:rPr lang="en-GB" sz="3600" dirty="0"/>
              <a:t> </a:t>
            </a:r>
            <a:r>
              <a:rPr lang="en-GB" sz="3600" dirty="0" smtClean="0"/>
              <a:t>maintenance</a:t>
            </a:r>
          </a:p>
          <a:p>
            <a:r>
              <a:rPr lang="en-GB" sz="3600" dirty="0"/>
              <a:t> </a:t>
            </a:r>
            <a:r>
              <a:rPr lang="en-GB" sz="3600" dirty="0" smtClean="0"/>
              <a:t>   </a:t>
            </a:r>
            <a:r>
              <a:rPr lang="en-GB" sz="3600" dirty="0" smtClean="0">
                <a:solidFill>
                  <a:srgbClr val="7030A0"/>
                </a:solidFill>
              </a:rPr>
              <a:t>E</a:t>
            </a:r>
            <a:r>
              <a:rPr lang="en-GB" sz="3600" dirty="0" smtClean="0"/>
              <a:t>asy to use</a:t>
            </a:r>
          </a:p>
          <a:p>
            <a:r>
              <a:rPr lang="en-GB" sz="3600" dirty="0" smtClean="0"/>
              <a:t>	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420624" y="245253"/>
            <a:ext cx="3546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Solutions…</a:t>
            </a:r>
            <a:endParaRPr lang="en-US" sz="60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60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0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/>
          <a:stretch/>
        </p:blipFill>
        <p:spPr>
          <a:xfrm>
            <a:off x="98682" y="466343"/>
            <a:ext cx="11980641" cy="6455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2712" y="0"/>
            <a:ext cx="70925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6000" dirty="0">
                <a:latin typeface="+mj-lt"/>
                <a:ea typeface="+mj-ea"/>
                <a:cs typeface="+mj-cs"/>
              </a:rPr>
              <a:t>oftware </a:t>
            </a:r>
            <a:r>
              <a:rPr lang="en-US" sz="7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6000" dirty="0">
                <a:latin typeface="+mj-lt"/>
                <a:ea typeface="+mj-ea"/>
                <a:cs typeface="+mj-cs"/>
              </a:rPr>
              <a:t>rchitecture</a:t>
            </a:r>
          </a:p>
        </p:txBody>
      </p:sp>
    </p:spTree>
    <p:extLst>
      <p:ext uri="{BB962C8B-B14F-4D97-AF65-F5344CB8AC3E}">
        <p14:creationId xmlns:p14="http://schemas.microsoft.com/office/powerpoint/2010/main" val="165486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Sizing Solar Cell and 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0" y="1978025"/>
            <a:ext cx="10515600" cy="4351338"/>
          </a:xfrm>
        </p:spPr>
        <p:txBody>
          <a:bodyPr/>
          <a:lstStyle/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</p:txBody>
      </p:sp>
      <p:sp>
        <p:nvSpPr>
          <p:cNvPr id="11" name="Right Arrow 10"/>
          <p:cNvSpPr/>
          <p:nvPr/>
        </p:nvSpPr>
        <p:spPr>
          <a:xfrm rot="1132369">
            <a:off x="2530322" y="2567232"/>
            <a:ext cx="548249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ight Arrow 11"/>
          <p:cNvSpPr/>
          <p:nvPr/>
        </p:nvSpPr>
        <p:spPr>
          <a:xfrm rot="20133705">
            <a:off x="2566569" y="3541127"/>
            <a:ext cx="514311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" y="1780198"/>
            <a:ext cx="1905080" cy="1248156"/>
          </a:xfrm>
          <a:prstGeom prst="rect">
            <a:avLst/>
          </a:prstGeom>
        </p:spPr>
      </p:pic>
      <p:sp>
        <p:nvSpPr>
          <p:cNvPr id="14" name="Freeform: Shape 56">
            <a:extLst>
              <a:ext uri="{FF2B5EF4-FFF2-40B4-BE49-F238E27FC236}">
                <a16:creationId xmlns="" xmlns:a16="http://schemas.microsoft.com/office/drawing/2014/main" id="{FCDF757E-77F9-4819-860C-AD162BAF2B5D}"/>
              </a:ext>
            </a:extLst>
          </p:cNvPr>
          <p:cNvSpPr/>
          <p:nvPr/>
        </p:nvSpPr>
        <p:spPr>
          <a:xfrm flipH="1">
            <a:off x="3121733" y="2826702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Maximize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NPV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scip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57" y="2211339"/>
            <a:ext cx="1145395" cy="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4688526" y="3061664"/>
            <a:ext cx="60246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606609" y="3040615"/>
            <a:ext cx="1860366" cy="359810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Estimate Load Profile</a:t>
            </a:r>
            <a:endParaRPr lang="en-US" sz="135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" y="3535362"/>
            <a:ext cx="1905080" cy="1000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1068809" y="4646674"/>
            <a:ext cx="1088256" cy="785772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Solar Cell </a:t>
            </a:r>
          </a:p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and </a:t>
            </a:r>
          </a:p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Battery Cost</a:t>
            </a:r>
            <a:endParaRPr lang="en-US" sz="135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4918002" y="5251085"/>
            <a:ext cx="2891520" cy="1311592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n-US" sz="1600" dirty="0" err="1" smtClean="0">
                <a:solidFill>
                  <a:schemeClr val="tx2">
                    <a:lumMod val="50000"/>
                  </a:schemeClr>
                </a:solidFill>
              </a:rPr>
              <a:t>s.t.</a:t>
            </a: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Don’t allow reverse power flow</a:t>
            </a:r>
          </a:p>
          <a:p>
            <a:pPr marL="34290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 rate of the battery must not exceed value of 2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4918002" y="4470860"/>
            <a:ext cx="2891520" cy="668117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Variable :</a:t>
            </a: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Solar Cell Size, Battery Size</a:t>
            </a:r>
          </a:p>
        </p:txBody>
      </p:sp>
      <p:sp>
        <p:nvSpPr>
          <p:cNvPr id="24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5337822" y="2803099"/>
            <a:ext cx="2133600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chemeClr val="bg1"/>
                </a:solidFill>
              </a:rPr>
              <a:t>Optimization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chemeClr val="bg1"/>
                </a:solidFill>
              </a:rPr>
              <a:t>Linear Programming</a:t>
            </a:r>
          </a:p>
        </p:txBody>
      </p:sp>
      <p:sp>
        <p:nvSpPr>
          <p:cNvPr id="25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4918002" y="3692448"/>
            <a:ext cx="2891520" cy="644928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Objective:</a:t>
            </a: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maximize NPV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8201306" y="2911665"/>
            <a:ext cx="1696691" cy="606404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Calculate IRR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7535132" y="3083453"/>
            <a:ext cx="60246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Bent Arrow 14"/>
          <p:cNvSpPr/>
          <p:nvPr/>
        </p:nvSpPr>
        <p:spPr>
          <a:xfrm rot="5400000">
            <a:off x="9888589" y="3239789"/>
            <a:ext cx="752475" cy="5565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9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9653242" y="4034697"/>
            <a:ext cx="1586258" cy="500832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AFCCE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tx1"/>
                </a:solidFill>
              </a:rPr>
              <a:t>Decision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 Solar Power – Clustering Solar Characteristic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422211" y="2467002"/>
            <a:ext cx="802965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: Shape 56">
            <a:extLst>
              <a:ext uri="{FF2B5EF4-FFF2-40B4-BE49-F238E27FC236}">
                <a16:creationId xmlns="" xmlns:a16="http://schemas.microsoft.com/office/drawing/2014/main" id="{FCDF757E-77F9-4819-860C-AD162BAF2B5D}"/>
              </a:ext>
            </a:extLst>
          </p:cNvPr>
          <p:cNvSpPr/>
          <p:nvPr/>
        </p:nvSpPr>
        <p:spPr>
          <a:xfrm flipH="1">
            <a:off x="4305524" y="2253591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Clustering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K-means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59528" y="2478456"/>
            <a:ext cx="95747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662256" y="3422538"/>
            <a:ext cx="2575713" cy="434167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Time Series of Solar Power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6805551" y="2229988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Choosing k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Elbow method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5" y="1859932"/>
            <a:ext cx="2767097" cy="14959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51" y="1444757"/>
            <a:ext cx="808834" cy="808834"/>
          </a:xfrm>
          <a:prstGeom prst="rect">
            <a:avLst/>
          </a:prstGeom>
        </p:spPr>
      </p:pic>
      <p:sp>
        <p:nvSpPr>
          <p:cNvPr id="28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3632794" y="3060105"/>
            <a:ext cx="2605471" cy="393039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 Input: Energy, Std., Ramp rate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647" y="1556911"/>
            <a:ext cx="3143063" cy="21197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88" y="4239554"/>
            <a:ext cx="6610350" cy="23544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ight Arrow 29"/>
          <p:cNvSpPr/>
          <p:nvPr/>
        </p:nvSpPr>
        <p:spPr>
          <a:xfrm rot="5400000">
            <a:off x="7088826" y="3445918"/>
            <a:ext cx="95747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09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72259"/>
            <a:ext cx="10515600" cy="1325563"/>
          </a:xfrm>
        </p:spPr>
        <p:txBody>
          <a:bodyPr/>
          <a:lstStyle/>
          <a:p>
            <a:r>
              <a:rPr lang="en-US" dirty="0" smtClean="0"/>
              <a:t>Forecast Solar Power – Forecast Model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1437069" y="2653680"/>
            <a:ext cx="313469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: Shape 56">
            <a:extLst>
              <a:ext uri="{FF2B5EF4-FFF2-40B4-BE49-F238E27FC236}">
                <a16:creationId xmlns="" xmlns:a16="http://schemas.microsoft.com/office/drawing/2014/main" id="{FCDF757E-77F9-4819-860C-AD162BAF2B5D}"/>
              </a:ext>
            </a:extLst>
          </p:cNvPr>
          <p:cNvSpPr/>
          <p:nvPr/>
        </p:nvSpPr>
        <p:spPr>
          <a:xfrm flipH="1">
            <a:off x="779202" y="2988389"/>
            <a:ext cx="1514901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Data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Preprocessing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9557042">
            <a:off x="4646513" y="2708331"/>
            <a:ext cx="65493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5333986" y="1885097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Auto Regressive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514123" y="2212693"/>
            <a:ext cx="2159364" cy="393039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Time Series of Solar Power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8" y="1429257"/>
            <a:ext cx="1985774" cy="7072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66" y="1841744"/>
            <a:ext cx="761501" cy="648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28" y="2602981"/>
            <a:ext cx="1592911" cy="324694"/>
          </a:xfrm>
          <a:prstGeom prst="rect">
            <a:avLst/>
          </a:prstGeom>
        </p:spPr>
      </p:pic>
      <p:sp>
        <p:nvSpPr>
          <p:cNvPr id="16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2930452" y="3843560"/>
            <a:ext cx="1666927" cy="957475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marL="28575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Auto Regressive</a:t>
            </a:r>
          </a:p>
          <a:p>
            <a:pPr marL="28575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LSTM + drop out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Freeform: Shape 56">
            <a:extLst>
              <a:ext uri="{FF2B5EF4-FFF2-40B4-BE49-F238E27FC236}">
                <a16:creationId xmlns="" xmlns:a16="http://schemas.microsoft.com/office/drawing/2014/main" id="{FCDF757E-77F9-4819-860C-AD162BAF2B5D}"/>
              </a:ext>
            </a:extLst>
          </p:cNvPr>
          <p:cNvSpPr/>
          <p:nvPr/>
        </p:nvSpPr>
        <p:spPr>
          <a:xfrm flipH="1">
            <a:off x="3075840" y="2988389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Model Selection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4"/>
          <a:stretch/>
        </p:blipFill>
        <p:spPr>
          <a:xfrm>
            <a:off x="129122" y="3709062"/>
            <a:ext cx="2801331" cy="30772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Flowchart: Connector 5"/>
          <p:cNvSpPr/>
          <p:nvPr/>
        </p:nvSpPr>
        <p:spPr>
          <a:xfrm>
            <a:off x="1006770" y="4448150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Flowchart: Connector 20"/>
          <p:cNvSpPr/>
          <p:nvPr/>
        </p:nvSpPr>
        <p:spPr>
          <a:xfrm>
            <a:off x="1148141" y="4151862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Flowchart: Connector 21"/>
          <p:cNvSpPr/>
          <p:nvPr/>
        </p:nvSpPr>
        <p:spPr>
          <a:xfrm>
            <a:off x="1425012" y="3941374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Flowchart: Connector 22"/>
          <p:cNvSpPr/>
          <p:nvPr/>
        </p:nvSpPr>
        <p:spPr>
          <a:xfrm>
            <a:off x="1705083" y="4002259"/>
            <a:ext cx="209550" cy="2104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Flowchart: Connector 24"/>
          <p:cNvSpPr/>
          <p:nvPr/>
        </p:nvSpPr>
        <p:spPr>
          <a:xfrm>
            <a:off x="2524233" y="5784570"/>
            <a:ext cx="209550" cy="2104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Flowchart: Connector 25"/>
          <p:cNvSpPr/>
          <p:nvPr/>
        </p:nvSpPr>
        <p:spPr>
          <a:xfrm>
            <a:off x="2436107" y="5406638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Flowchart: Connector 26"/>
          <p:cNvSpPr/>
          <p:nvPr/>
        </p:nvSpPr>
        <p:spPr>
          <a:xfrm>
            <a:off x="2314683" y="5043860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Flowchart: Connector 28"/>
          <p:cNvSpPr/>
          <p:nvPr/>
        </p:nvSpPr>
        <p:spPr>
          <a:xfrm>
            <a:off x="2182464" y="4695791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ight Arrow 30"/>
          <p:cNvSpPr/>
          <p:nvPr/>
        </p:nvSpPr>
        <p:spPr>
          <a:xfrm>
            <a:off x="2404602" y="3211305"/>
            <a:ext cx="537770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5333985" y="4162029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LSTM + dropout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29" y="4075476"/>
            <a:ext cx="4000135" cy="27188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419" y="1174220"/>
            <a:ext cx="3756953" cy="255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cxnSp>
        <p:nvCxnSpPr>
          <p:cNvPr id="15" name="Straight Connector 14"/>
          <p:cNvCxnSpPr/>
          <p:nvPr/>
        </p:nvCxnSpPr>
        <p:spPr>
          <a:xfrm>
            <a:off x="7247724" y="3824404"/>
            <a:ext cx="39536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 rot="2467647">
            <a:off x="4614027" y="3642404"/>
            <a:ext cx="65493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10592108" y="4046618"/>
            <a:ext cx="1218583" cy="653256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RMSE = 0.20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10596561" y="847592"/>
            <a:ext cx="1218583" cy="653256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RMSE = 0.25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Elbow Connector 109"/>
          <p:cNvCxnSpPr>
            <a:stCxn id="5" idx="0"/>
            <a:endCxn id="77" idx="0"/>
          </p:cNvCxnSpPr>
          <p:nvPr/>
        </p:nvCxnSpPr>
        <p:spPr>
          <a:xfrm>
            <a:off x="3911553" y="3433422"/>
            <a:ext cx="443814" cy="1343857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34" idx="2"/>
          </p:cNvCxnSpPr>
          <p:nvPr/>
        </p:nvCxnSpPr>
        <p:spPr>
          <a:xfrm flipV="1">
            <a:off x="8620316" y="3483316"/>
            <a:ext cx="4089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501165" y="73921"/>
            <a:ext cx="11623078" cy="6784079"/>
            <a:chOff x="333466" y="3848"/>
            <a:chExt cx="11623078" cy="6784079"/>
          </a:xfrm>
        </p:grpSpPr>
        <p:sp>
          <p:nvSpPr>
            <p:cNvPr id="102" name="Round Diagonal Corner Rectangle 101"/>
            <p:cNvSpPr/>
            <p:nvPr/>
          </p:nvSpPr>
          <p:spPr>
            <a:xfrm>
              <a:off x="484632" y="4883711"/>
              <a:ext cx="3299031" cy="1659448"/>
            </a:xfrm>
            <a:prstGeom prst="round2Diag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361352" y="675673"/>
              <a:ext cx="3874174" cy="558545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40" y="762818"/>
              <a:ext cx="3308420" cy="155683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50" name="Group 49"/>
            <p:cNvGrpSpPr/>
            <p:nvPr/>
          </p:nvGrpSpPr>
          <p:grpSpPr>
            <a:xfrm>
              <a:off x="393192" y="2577945"/>
              <a:ext cx="3350662" cy="1511416"/>
              <a:chOff x="687237" y="2769838"/>
              <a:chExt cx="3047449" cy="198533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37" y="2847853"/>
                <a:ext cx="3047449" cy="1907320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37785" y="2769838"/>
                <a:ext cx="2687104" cy="1212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1"/>
                    </a:solidFill>
                  </a:rPr>
                  <a:t>Solar System Maintenance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1"/>
                    </a:solidFill>
                  </a:rPr>
                  <a:t>Solar </a:t>
                </a:r>
                <a:r>
                  <a:rPr lang="en-US" dirty="0">
                    <a:solidFill>
                      <a:schemeClr val="bg1"/>
                    </a:solidFill>
                  </a:rPr>
                  <a:t>PV Cleaner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93912" y="790250"/>
              <a:ext cx="1748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Solar Installation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85692" y="3914320"/>
              <a:ext cx="3687819" cy="113877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/>
                <a:t>Sizing PV &amp; Battery </a:t>
              </a:r>
            </a:p>
            <a:p>
              <a:pPr algn="r"/>
              <a:r>
                <a:rPr lang="en-US" sz="1600" b="1" dirty="0" smtClean="0"/>
                <a:t>(Optimization models)</a:t>
              </a:r>
            </a:p>
            <a:p>
              <a:pPr algn="r"/>
              <a:r>
                <a:rPr lang="en-US" b="1" dirty="0" smtClean="0"/>
                <a:t>Operations Planning</a:t>
              </a:r>
            </a:p>
            <a:p>
              <a:pPr algn="r"/>
              <a:r>
                <a:rPr lang="en-US" sz="1600" b="1" dirty="0" smtClean="0"/>
                <a:t>(</a:t>
              </a:r>
              <a:r>
                <a:rPr lang="en-US" sz="1600" b="1" dirty="0"/>
                <a:t>Prediction models</a:t>
              </a:r>
              <a:r>
                <a:rPr lang="en-US" sz="1600" b="1" dirty="0" smtClean="0"/>
                <a:t>)</a:t>
              </a:r>
              <a:endParaRPr lang="en-US" sz="1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31918" y="5182619"/>
              <a:ext cx="366021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b="1" dirty="0" smtClean="0"/>
            </a:p>
            <a:p>
              <a:pPr algn="r"/>
              <a:r>
                <a:rPr lang="en-US" b="1" dirty="0" smtClean="0"/>
                <a:t>Monitoring &amp; Notification</a:t>
              </a:r>
            </a:p>
            <a:p>
              <a:pPr algn="r"/>
              <a:endParaRPr lang="en-US" b="1" dirty="0" smtClean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83663" y="1280160"/>
              <a:ext cx="5776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0940" y="252675"/>
              <a:ext cx="3322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Service and Support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8235526" y="305507"/>
              <a:ext cx="3430586" cy="5802343"/>
              <a:chOff x="8125798" y="406091"/>
              <a:chExt cx="3430586" cy="5802343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8696983" y="918266"/>
                <a:ext cx="2859401" cy="1505990"/>
                <a:chOff x="8696983" y="918266"/>
                <a:chExt cx="2859401" cy="1505990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6983" y="923070"/>
                  <a:ext cx="2859401" cy="1501186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8713919" y="918266"/>
                  <a:ext cx="14698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Home System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8713919" y="2749677"/>
                <a:ext cx="2793520" cy="1528300"/>
                <a:chOff x="8713919" y="2749677"/>
                <a:chExt cx="2793520" cy="1528300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51847" y="2749677"/>
                  <a:ext cx="2755592" cy="1528300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6" name="TextBox 35"/>
                <p:cNvSpPr txBox="1"/>
                <p:nvPr/>
              </p:nvSpPr>
              <p:spPr>
                <a:xfrm>
                  <a:off x="8713919" y="2753086"/>
                  <a:ext cx="17879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Industrial System</a:t>
                  </a: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8713919" y="4588233"/>
                <a:ext cx="2780254" cy="1620201"/>
                <a:chOff x="8713919" y="4588233"/>
                <a:chExt cx="2780254" cy="1620201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8893" y="4588233"/>
                  <a:ext cx="2755280" cy="1620201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8713919" y="4627183"/>
                  <a:ext cx="1869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Solar farm System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8601143" y="406091"/>
                <a:ext cx="292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0070C0"/>
                    </a:solidFill>
                  </a:rPr>
                  <a:t>Solar Energy Solution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8125798" y="1380744"/>
                <a:ext cx="47534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348542" y="4782509"/>
              <a:ext cx="3045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Optional data Sources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91207" y="2908393"/>
              <a:ext cx="3660215" cy="86177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/>
                <a:t>Solar Products</a:t>
              </a:r>
            </a:p>
            <a:p>
              <a:pPr algn="r"/>
              <a:r>
                <a:rPr lang="en-US" sz="1600" b="1" dirty="0" smtClean="0"/>
                <a:t>(Recommendation </a:t>
              </a:r>
            </a:p>
            <a:p>
              <a:pPr algn="r"/>
              <a:r>
                <a:rPr lang="en-US" sz="1600" b="1" dirty="0" smtClean="0"/>
                <a:t>based on Cost</a:t>
              </a:r>
              <a:r>
                <a:rPr lang="th-TH" sz="1600" b="1" dirty="0" smtClean="0"/>
                <a:t> </a:t>
              </a:r>
              <a:r>
                <a:rPr lang="en-US" sz="1600" b="1" dirty="0" smtClean="0"/>
                <a:t>Benefit)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149" y="4707206"/>
              <a:ext cx="777038" cy="903667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493518" y="4084227"/>
              <a:ext cx="3102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Optional Future: Intelligence drone</a:t>
              </a:r>
              <a:endParaRPr lang="en-US" sz="1600" dirty="0"/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007" y="784613"/>
              <a:ext cx="3390900" cy="871591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485692" y="1839418"/>
              <a:ext cx="3660215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b="1" dirty="0" smtClean="0">
                <a:solidFill>
                  <a:schemeClr val="accent2"/>
                </a:solidFill>
              </a:endParaRPr>
            </a:p>
            <a:p>
              <a:pPr algn="r"/>
              <a:r>
                <a:rPr lang="en-US" b="1" dirty="0" smtClean="0"/>
                <a:t>Registration</a:t>
              </a:r>
            </a:p>
            <a:p>
              <a:pPr algn="r"/>
              <a:endParaRPr lang="en-US" b="1" dirty="0" smtClean="0">
                <a:solidFill>
                  <a:schemeClr val="accent2"/>
                </a:solidFill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599" y="1994380"/>
              <a:ext cx="736880" cy="690296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66" y="5548289"/>
              <a:ext cx="696007" cy="1075394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138" y="5302215"/>
              <a:ext cx="920687" cy="552412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331" y="5914019"/>
              <a:ext cx="861771" cy="873908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766" y="5481526"/>
              <a:ext cx="887552" cy="1218166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357" y="1518022"/>
              <a:ext cx="791187" cy="62878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4430461" y="3848"/>
              <a:ext cx="3696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D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igi</a:t>
              </a:r>
              <a:r>
                <a:rPr lang="en-US" sz="36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S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olar</a:t>
              </a:r>
              <a:r>
                <a:rPr lang="en-US" sz="1600" b="1" dirty="0" smtClean="0">
                  <a:solidFill>
                    <a:srgbClr val="CC6600"/>
                  </a:solidFill>
                </a:rPr>
                <a:t> 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Biz Model</a:t>
              </a:r>
            </a:p>
          </p:txBody>
        </p:sp>
      </p:grpSp>
      <p:cxnSp>
        <p:nvCxnSpPr>
          <p:cNvPr id="115" name="Straight Connector 114"/>
          <p:cNvCxnSpPr>
            <a:stCxn id="97" idx="3"/>
          </p:cNvCxnSpPr>
          <p:nvPr/>
        </p:nvCxnSpPr>
        <p:spPr>
          <a:xfrm>
            <a:off x="3476017" y="6160682"/>
            <a:ext cx="1053034" cy="153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endCxn id="35" idx="2"/>
          </p:cNvCxnSpPr>
          <p:nvPr/>
        </p:nvCxnSpPr>
        <p:spPr>
          <a:xfrm rot="16200000" flipH="1">
            <a:off x="6809523" y="3161026"/>
            <a:ext cx="4017590" cy="39600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</TotalTime>
  <Words>256</Words>
  <Application>Microsoft Office PowerPoint</Application>
  <PresentationFormat>Widescreen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Cordia New</vt:lpstr>
      <vt:lpstr>Wingdings</vt:lpstr>
      <vt:lpstr>Office Theme</vt:lpstr>
      <vt:lpstr>DigiSolar</vt:lpstr>
      <vt:lpstr>PowerPoint Presentation</vt:lpstr>
      <vt:lpstr>PowerPoint Presentation</vt:lpstr>
      <vt:lpstr>Live demo</vt:lpstr>
      <vt:lpstr>PowerPoint Presentation</vt:lpstr>
      <vt:lpstr>Sizing Solar Cell and Battery</vt:lpstr>
      <vt:lpstr>Forecast Solar Power – Clustering Solar Characteristic</vt:lpstr>
      <vt:lpstr>Forecast Solar Power – Forecast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Thai2neT</dc:creator>
  <cp:lastModifiedBy>Snowlaw</cp:lastModifiedBy>
  <cp:revision>108</cp:revision>
  <dcterms:created xsi:type="dcterms:W3CDTF">2017-10-28T05:02:35Z</dcterms:created>
  <dcterms:modified xsi:type="dcterms:W3CDTF">2017-10-29T00:31:16Z</dcterms:modified>
</cp:coreProperties>
</file>